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4">
  <p:sldMasterIdLst>
    <p:sldMasterId id="2147483648" r:id="rId1"/>
    <p:sldMasterId id="2147483650" r:id="rId2"/>
    <p:sldMasterId id="2147483691" r:id="rId3"/>
  </p:sldMasterIdLst>
  <p:notesMasterIdLst>
    <p:notesMasterId r:id="rId6"/>
  </p:notesMasterIdLst>
  <p:handoutMasterIdLst>
    <p:handoutMasterId r:id="rId7"/>
  </p:handoutMasterIdLst>
  <p:sldIdLst>
    <p:sldId id="256" r:id="rId4"/>
    <p:sldId id="257" r:id="rId5"/>
  </p:sldIdLst>
  <p:sldSz cx="6858000" cy="9906000" type="A4"/>
  <p:notesSz cx="6808788" cy="99409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5" userDrawn="1">
          <p15:clr>
            <a:srgbClr val="A4A3A4"/>
          </p15:clr>
        </p15:guide>
        <p15:guide id="2" pos="20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101"/>
    <a:srgbClr val="F18D00"/>
    <a:srgbClr val="C0C0C0"/>
    <a:srgbClr val="FFFFCC"/>
    <a:srgbClr val="517B51"/>
    <a:srgbClr val="AFC767"/>
    <a:srgbClr val="C59C23"/>
    <a:srgbClr val="00B000"/>
    <a:srgbClr val="A2C037"/>
    <a:srgbClr val="54B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819" autoAdjust="0"/>
    <p:restoredTop sz="94297" autoAdjust="0"/>
  </p:normalViewPr>
  <p:slideViewPr>
    <p:cSldViewPr>
      <p:cViewPr varScale="1">
        <p:scale>
          <a:sx n="73" d="100"/>
          <a:sy n="73" d="100"/>
        </p:scale>
        <p:origin x="3918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862" y="84"/>
      </p:cViewPr>
      <p:guideLst>
        <p:guide orient="horz" pos="3135"/>
        <p:guide pos="20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C1D50-EADB-4EBE-8C4A-6EA5890898F7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54603-D5A9-4CAD-8A07-E4B42C26605F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03CF6-C0E4-4FEA-8169-8D8EB54A6661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EF102-A24F-4115-9223-48C083CF23F4}" type="slidenum">
              <a:rPr lang="es-ES" smtClean="0"/>
              <a:t>‹N°›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EF102-A24F-4115-9223-48C083CF23F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0797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EF102-A24F-4115-9223-48C083CF23F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6077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_personaliza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81069"/>
            <a:ext cx="2468880" cy="25095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188720"/>
            <a:ext cx="3194114" cy="7488936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260842"/>
            <a:ext cx="2468880" cy="5434425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1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164644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604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7164644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9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02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100667"/>
            <a:ext cx="1478756" cy="7814733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100667"/>
            <a:ext cx="4264819" cy="781473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88827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344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_personalizad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74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_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604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604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7164642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7164642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74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9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604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604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164642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7164642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05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302000"/>
            <a:ext cx="2674620" cy="581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302000"/>
            <a:ext cx="2674620" cy="581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7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3148363"/>
            <a:ext cx="2674620" cy="11887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4286805"/>
            <a:ext cx="2674620" cy="482671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3148363"/>
            <a:ext cx="2674620" cy="11887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4286805"/>
            <a:ext cx="2674620" cy="482671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2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5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7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77" y="309882"/>
            <a:ext cx="1604280" cy="360000"/>
          </a:xfrm>
          <a:prstGeom prst="rect">
            <a:avLst/>
          </a:prstGeom>
        </p:spPr>
      </p:pic>
      <p:cxnSp>
        <p:nvCxnSpPr>
          <p:cNvPr id="8" name="23 Conector recto"/>
          <p:cNvCxnSpPr/>
          <p:nvPr/>
        </p:nvCxnSpPr>
        <p:spPr>
          <a:xfrm>
            <a:off x="2047875" y="483607"/>
            <a:ext cx="450532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3 Conector recto"/>
          <p:cNvCxnSpPr/>
          <p:nvPr/>
        </p:nvCxnSpPr>
        <p:spPr>
          <a:xfrm>
            <a:off x="275077" y="9198982"/>
            <a:ext cx="627812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9" b="17003"/>
          <a:stretch>
            <a:fillRect/>
          </a:stretch>
        </p:blipFill>
        <p:spPr>
          <a:xfrm>
            <a:off x="2836346" y="9274733"/>
            <a:ext cx="1155583" cy="505811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16017" y="9227557"/>
            <a:ext cx="2793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/>
              <a:t>Temper Energy International, S.L.</a:t>
            </a:r>
          </a:p>
          <a:p>
            <a:r>
              <a:rPr lang="es-ES" sz="800"/>
              <a:t>Polígono Industrial, Nave 18, E-33199 Granda </a:t>
            </a:r>
          </a:p>
          <a:p>
            <a:r>
              <a:rPr lang="es-ES" sz="800"/>
              <a:t>Siero, Asturias, </a:t>
            </a:r>
            <a:r>
              <a:rPr lang="es-ES" sz="800" err="1"/>
              <a:t>Spain</a:t>
            </a:r>
            <a:endParaRPr lang="es-ES" sz="800"/>
          </a:p>
          <a:p>
            <a:r>
              <a:rPr lang="es-ES" sz="800"/>
              <a:t>T: +34 985 793 204 / F: +34 985 986 341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291012" y="9268232"/>
            <a:ext cx="2319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800"/>
              <a:t>info@grupotemper.com</a:t>
            </a:r>
          </a:p>
          <a:p>
            <a:pPr algn="r"/>
            <a:r>
              <a:rPr lang="es-ES" sz="800"/>
              <a:t>tec@grupotemper.com</a:t>
            </a:r>
          </a:p>
          <a:p>
            <a:pPr algn="r"/>
            <a:r>
              <a:rPr lang="es-ES" sz="800"/>
              <a:t>www.grupotemper.com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23 Conector recto"/>
          <p:cNvCxnSpPr/>
          <p:nvPr/>
        </p:nvCxnSpPr>
        <p:spPr>
          <a:xfrm>
            <a:off x="1733550" y="483607"/>
            <a:ext cx="481965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3 Conector recto"/>
          <p:cNvCxnSpPr/>
          <p:nvPr/>
        </p:nvCxnSpPr>
        <p:spPr>
          <a:xfrm>
            <a:off x="275077" y="9198982"/>
            <a:ext cx="627812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9" b="17003"/>
          <a:stretch>
            <a:fillRect/>
          </a:stretch>
        </p:blipFill>
        <p:spPr>
          <a:xfrm>
            <a:off x="2836346" y="9274733"/>
            <a:ext cx="1155583" cy="505811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16017" y="9227557"/>
            <a:ext cx="2793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/>
              <a:t>Temper Energy International, S.L.</a:t>
            </a:r>
          </a:p>
          <a:p>
            <a:r>
              <a:rPr lang="es-ES" sz="800"/>
              <a:t>Polígono Industrial, Nave 18, E-33199 Granda </a:t>
            </a:r>
          </a:p>
          <a:p>
            <a:r>
              <a:rPr lang="es-ES" sz="800"/>
              <a:t>Siero, Asturias, </a:t>
            </a:r>
            <a:r>
              <a:rPr lang="es-ES" sz="800" err="1"/>
              <a:t>Spain</a:t>
            </a:r>
            <a:endParaRPr lang="es-ES" sz="800"/>
          </a:p>
          <a:p>
            <a:r>
              <a:rPr lang="es-ES" sz="800"/>
              <a:t>T: +34 985 793 204 / F: +34 985 986 341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291012" y="9268232"/>
            <a:ext cx="2319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800"/>
              <a:t>info@grupotemper.com</a:t>
            </a:r>
          </a:p>
          <a:p>
            <a:pPr algn="r"/>
            <a:r>
              <a:rPr lang="es-ES" sz="800"/>
              <a:t>tec@grupotemper.com</a:t>
            </a:r>
          </a:p>
          <a:p>
            <a:pPr algn="r"/>
            <a:r>
              <a:rPr lang="es-ES" sz="800"/>
              <a:t>www.grupotemper.com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60" y="238882"/>
            <a:ext cx="1255340" cy="43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302000"/>
            <a:ext cx="5467541" cy="5811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9346572"/>
            <a:ext cx="1211705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9346572"/>
            <a:ext cx="3319571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9346572"/>
            <a:ext cx="547688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/>
              <a:pPr/>
              <a:t>‹N°›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93579"/>
            <a:ext cx="0" cy="1320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6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hyperlink" Target="http://www.npi-materiel-electrique.fr/" TargetMode="External"/><Relationship Id="rId4" Type="http://schemas.openxmlformats.org/officeDocument/2006/relationships/hyperlink" Target="mailto:contact@npi-elec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5" Type="http://schemas.openxmlformats.org/officeDocument/2006/relationships/image" Target="../media/image5.jpeg"/><Relationship Id="rId4" Type="http://schemas.openxmlformats.org/officeDocument/2006/relationships/hyperlink" Target="mailto:contact@npi-elec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2" descr="Resultado de imaxes para LOGO TUV"/>
          <p:cNvSpPr>
            <a:spLocks noChangeAspect="1" noChangeArrowheads="1"/>
          </p:cNvSpPr>
          <p:nvPr/>
        </p:nvSpPr>
        <p:spPr bwMode="auto">
          <a:xfrm>
            <a:off x="112941" y="-7535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s-ES" dirty="0"/>
          </a:p>
        </p:txBody>
      </p:sp>
      <p:sp>
        <p:nvSpPr>
          <p:cNvPr id="36" name="AutoShape 2" descr="Resultado de imaxes para LOGO TU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s-ES" dirty="0"/>
          </a:p>
        </p:txBody>
      </p:sp>
      <p:sp>
        <p:nvSpPr>
          <p:cNvPr id="37" name="Rectángulo 36"/>
          <p:cNvSpPr/>
          <p:nvPr/>
        </p:nvSpPr>
        <p:spPr>
          <a:xfrm>
            <a:off x="0" y="0"/>
            <a:ext cx="6858000" cy="789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F49101"/>
                </a:solidFill>
              </a:rPr>
              <a:t>                                                                </a:t>
            </a:r>
            <a:endParaRPr lang="es-ES" b="1" dirty="0">
              <a:solidFill>
                <a:srgbClr val="F491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44">
            <a:extLst>
              <a:ext uri="{FF2B5EF4-FFF2-40B4-BE49-F238E27FC236}">
                <a16:creationId xmlns:a16="http://schemas.microsoft.com/office/drawing/2014/main" id="{303C4C1C-46A8-4D83-A10E-85FD5552665F}"/>
              </a:ext>
            </a:extLst>
          </p:cNvPr>
          <p:cNvSpPr/>
          <p:nvPr/>
        </p:nvSpPr>
        <p:spPr>
          <a:xfrm>
            <a:off x="-2" y="9201472"/>
            <a:ext cx="3429001" cy="7045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>
                <a:latin typeface="Calibri" panose="020F0502020204030204" pitchFamily="34" charset="0"/>
                <a:cs typeface="Calibri" panose="020F0502020204030204" pitchFamily="34" charset="0"/>
              </a:rPr>
              <a:t>NPi </a:t>
            </a:r>
            <a:endParaRPr 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57, rue Paul et Marc Barbezat</a:t>
            </a: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69150 Décines-Charpieu</a:t>
            </a: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France</a:t>
            </a:r>
          </a:p>
        </p:txBody>
      </p:sp>
      <p:sp>
        <p:nvSpPr>
          <p:cNvPr id="3" name="Rectángulo 43">
            <a:extLst>
              <a:ext uri="{FF2B5EF4-FFF2-40B4-BE49-F238E27FC236}">
                <a16:creationId xmlns:a16="http://schemas.microsoft.com/office/drawing/2014/main" id="{FC138919-FD76-4698-AAD5-05256C468949}"/>
              </a:ext>
            </a:extLst>
          </p:cNvPr>
          <p:cNvSpPr/>
          <p:nvPr/>
        </p:nvSpPr>
        <p:spPr>
          <a:xfrm>
            <a:off x="3428999" y="9203084"/>
            <a:ext cx="3429001" cy="7029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Tel: +33 4 72 05 62 40</a:t>
            </a: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contact@npi-elec.fr</a:t>
            </a:r>
            <a:endParaRPr 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Site web: </a:t>
            </a:r>
            <a:r>
              <a:rPr lang="es-E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www.npi-materiel-electrique.fr</a:t>
            </a:r>
            <a:endParaRPr lang="es-E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23B809B-9E19-4E81-B440-5FE999945A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66" y="-3161"/>
            <a:ext cx="1573078" cy="804522"/>
          </a:xfrm>
          <a:prstGeom prst="rect">
            <a:avLst/>
          </a:prstGeom>
        </p:spPr>
      </p:pic>
      <p:sp>
        <p:nvSpPr>
          <p:cNvPr id="9" name="4 CuadroTexto">
            <a:extLst>
              <a:ext uri="{FF2B5EF4-FFF2-40B4-BE49-F238E27FC236}">
                <a16:creationId xmlns:a16="http://schemas.microsoft.com/office/drawing/2014/main" id="{B2EDF136-FE84-B5EE-544E-67972B070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8968"/>
            <a:ext cx="2636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 dirty="0">
                <a:cs typeface="Arial" panose="020B0604020202020204" pitchFamily="34" charset="0"/>
              </a:rPr>
              <a:t>Cosses tubulaires </a:t>
            </a:r>
            <a:r>
              <a:rPr lang="en-US" altLang="en-US" sz="1600" b="1" dirty="0" err="1">
                <a:cs typeface="Arial" panose="020B0604020202020204" pitchFamily="34" charset="0"/>
              </a:rPr>
              <a:t>droites</a:t>
            </a:r>
            <a:endParaRPr lang="en-US" altLang="en-US" sz="16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4 CuadroTexto">
            <a:extLst>
              <a:ext uri="{FF2B5EF4-FFF2-40B4-BE49-F238E27FC236}">
                <a16:creationId xmlns:a16="http://schemas.microsoft.com/office/drawing/2014/main" id="{6AE9756E-766B-D105-025E-0B709EC08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75" y="229448"/>
            <a:ext cx="26366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en-US" sz="1600" b="1" dirty="0">
                <a:cs typeface="Arial" panose="020B0604020202020204" pitchFamily="34" charset="0"/>
              </a:rPr>
              <a:t>Cuivre</a:t>
            </a:r>
            <a:endParaRPr lang="en-US" altLang="en-US" sz="1600" b="1" dirty="0">
              <a:cs typeface="Arial" panose="020B0604020202020204" pitchFamily="34" charset="0"/>
            </a:endParaRPr>
          </a:p>
        </p:txBody>
      </p:sp>
      <p:graphicFrame>
        <p:nvGraphicFramePr>
          <p:cNvPr id="6" name="Tabla 52">
            <a:extLst>
              <a:ext uri="{FF2B5EF4-FFF2-40B4-BE49-F238E27FC236}">
                <a16:creationId xmlns:a16="http://schemas.microsoft.com/office/drawing/2014/main" id="{E637F104-E83C-3C3A-9615-775665BE9AC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693824"/>
              </p:ext>
            </p:extLst>
          </p:nvPr>
        </p:nvGraphicFramePr>
        <p:xfrm>
          <a:off x="9385" y="4273115"/>
          <a:ext cx="6832555" cy="4872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433">
                  <a:extLst>
                    <a:ext uri="{9D8B030D-6E8A-4147-A177-3AD203B41FA5}">
                      <a16:colId xmlns:a16="http://schemas.microsoft.com/office/drawing/2014/main" val="3859252908"/>
                    </a:ext>
                  </a:extLst>
                </a:gridCol>
                <a:gridCol w="2069358">
                  <a:extLst>
                    <a:ext uri="{9D8B030D-6E8A-4147-A177-3AD203B41FA5}">
                      <a16:colId xmlns:a16="http://schemas.microsoft.com/office/drawing/2014/main" val="3918782579"/>
                    </a:ext>
                  </a:extLst>
                </a:gridCol>
                <a:gridCol w="2745764">
                  <a:extLst>
                    <a:ext uri="{9D8B030D-6E8A-4147-A177-3AD203B41FA5}">
                      <a16:colId xmlns:a16="http://schemas.microsoft.com/office/drawing/2014/main" val="3522727001"/>
                    </a:ext>
                  </a:extLst>
                </a:gridCol>
              </a:tblGrid>
              <a:tr h="3959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Référence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Section</a:t>
                      </a: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(mm²)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Bornage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CNF0604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M4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078852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CNF0605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746095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CNF0606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380769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CNF0608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906728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CNF1005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M5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579068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CNF1006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57208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CNF1008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880017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CNF1010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402500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CNF1605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M5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027755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CNF1606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486821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CNF1608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912388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CNF1610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176281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CNF1612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849680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CNF2505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M5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81176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CNF2506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835005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CNF2508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088086"/>
                  </a:ext>
                </a:extLst>
              </a:tr>
              <a:tr h="24775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CNF2510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09714"/>
                  </a:ext>
                </a:extLst>
              </a:tr>
              <a:tr h="26454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CNF2512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959352"/>
                  </a:ext>
                </a:extLst>
              </a:tr>
            </a:tbl>
          </a:graphicData>
        </a:graphic>
      </p:graphicFrame>
      <p:pic>
        <p:nvPicPr>
          <p:cNvPr id="1026" name="Picture 2" descr="Cembre T6M6 | Cosse tubulaire NFC20130 cuivre 6 mm² - Diam. 6 mm | Rexel  France">
            <a:extLst>
              <a:ext uri="{FF2B5EF4-FFF2-40B4-BE49-F238E27FC236}">
                <a16:creationId xmlns:a16="http://schemas.microsoft.com/office/drawing/2014/main" id="{EAF57512-C194-FD20-B237-DBDD6DC0E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7" b="17840"/>
          <a:stretch/>
        </p:blipFill>
        <p:spPr bwMode="auto">
          <a:xfrm>
            <a:off x="1726722" y="1178397"/>
            <a:ext cx="3407452" cy="183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02E491F-9733-D7CC-F9BE-8ACCD8AEFEFB}"/>
              </a:ext>
            </a:extLst>
          </p:cNvPr>
          <p:cNvSpPr txBox="1"/>
          <p:nvPr/>
        </p:nvSpPr>
        <p:spPr>
          <a:xfrm>
            <a:off x="173869" y="3000243"/>
            <a:ext cx="6657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Cosse tubulaire droite, avec trou d'inspection pour contrôler le positionnement du câble.</a:t>
            </a:r>
            <a:b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Matières : 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cuivre étamé électrolytiquement</a:t>
            </a:r>
          </a:p>
          <a:p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Entrée tulipée à partir de 10mm2</a:t>
            </a: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Conforme à la norme NFC 20-130</a:t>
            </a:r>
          </a:p>
          <a:p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Conditionnement : Unitaire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9D3BF3-0DBE-882D-0462-1219FC77D7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152" y="2226873"/>
            <a:ext cx="1069706" cy="5150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2" descr="Resultado de imaxes para LOGO TUV"/>
          <p:cNvSpPr>
            <a:spLocks noChangeAspect="1" noChangeArrowheads="1"/>
          </p:cNvSpPr>
          <p:nvPr/>
        </p:nvSpPr>
        <p:spPr bwMode="auto">
          <a:xfrm>
            <a:off x="112941" y="-7535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s-ES" dirty="0"/>
          </a:p>
        </p:txBody>
      </p:sp>
      <p:sp>
        <p:nvSpPr>
          <p:cNvPr id="36" name="AutoShape 2" descr="Resultado de imaxes para LOGO TU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s-ES" dirty="0"/>
          </a:p>
        </p:txBody>
      </p:sp>
      <p:sp>
        <p:nvSpPr>
          <p:cNvPr id="37" name="Rectángulo 36"/>
          <p:cNvSpPr/>
          <p:nvPr/>
        </p:nvSpPr>
        <p:spPr>
          <a:xfrm>
            <a:off x="0" y="0"/>
            <a:ext cx="6858000" cy="789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F49101"/>
                </a:solidFill>
              </a:rPr>
              <a:t>                                                                </a:t>
            </a:r>
            <a:endParaRPr lang="es-ES" b="1" dirty="0">
              <a:solidFill>
                <a:srgbClr val="F491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44">
            <a:extLst>
              <a:ext uri="{FF2B5EF4-FFF2-40B4-BE49-F238E27FC236}">
                <a16:creationId xmlns:a16="http://schemas.microsoft.com/office/drawing/2014/main" id="{303C4C1C-46A8-4D83-A10E-85FD5552665F}"/>
              </a:ext>
            </a:extLst>
          </p:cNvPr>
          <p:cNvSpPr/>
          <p:nvPr/>
        </p:nvSpPr>
        <p:spPr>
          <a:xfrm>
            <a:off x="-2" y="9201472"/>
            <a:ext cx="3429001" cy="7045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>
                <a:latin typeface="Calibri" panose="020F0502020204030204" pitchFamily="34" charset="0"/>
                <a:cs typeface="Calibri" panose="020F0502020204030204" pitchFamily="34" charset="0"/>
              </a:rPr>
              <a:t>NPi </a:t>
            </a:r>
            <a:endParaRPr lang="es-E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57, rue Paul et Marc Barbezat</a:t>
            </a: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69150 Décines-Charpieu</a:t>
            </a:r>
          </a:p>
          <a:p>
            <a:pPr algn="ctr"/>
            <a:r>
              <a:rPr lang="es-ES" sz="1100" dirty="0">
                <a:latin typeface="Calibri" panose="020F0502020204030204" pitchFamily="34" charset="0"/>
                <a:cs typeface="Calibri" panose="020F0502020204030204" pitchFamily="34" charset="0"/>
              </a:rPr>
              <a:t>France</a:t>
            </a:r>
          </a:p>
        </p:txBody>
      </p:sp>
      <p:sp>
        <p:nvSpPr>
          <p:cNvPr id="3" name="Rectángulo 43">
            <a:extLst>
              <a:ext uri="{FF2B5EF4-FFF2-40B4-BE49-F238E27FC236}">
                <a16:creationId xmlns:a16="http://schemas.microsoft.com/office/drawing/2014/main" id="{FC138919-FD76-4698-AAD5-05256C468949}"/>
              </a:ext>
            </a:extLst>
          </p:cNvPr>
          <p:cNvSpPr/>
          <p:nvPr/>
        </p:nvSpPr>
        <p:spPr>
          <a:xfrm>
            <a:off x="3428999" y="9203084"/>
            <a:ext cx="3429001" cy="7029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>
                <a:latin typeface="Calibri" panose="020F0502020204030204" pitchFamily="34" charset="0"/>
                <a:cs typeface="Calibri" panose="020F0502020204030204" pitchFamily="34" charset="0"/>
              </a:rPr>
              <a:t>Tel: +33 4 72 05 62 40</a:t>
            </a:r>
          </a:p>
          <a:p>
            <a:pPr algn="ctr"/>
            <a:r>
              <a:rPr lang="es-ES" sz="1100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s-ES" sz="1100"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contact@npi-elec.fr</a:t>
            </a:r>
            <a:endParaRPr lang="es-ES" sz="11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1100">
                <a:latin typeface="Calibri" panose="020F0502020204030204" pitchFamily="34" charset="0"/>
                <a:cs typeface="Calibri" panose="020F0502020204030204" pitchFamily="34" charset="0"/>
              </a:rPr>
              <a:t>Site web: www.npi-materiel-electrique.fr</a:t>
            </a:r>
            <a:endParaRPr lang="es-E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23B809B-9E19-4E81-B440-5FE999945A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66" y="-3161"/>
            <a:ext cx="1573078" cy="804522"/>
          </a:xfrm>
          <a:prstGeom prst="rect">
            <a:avLst/>
          </a:prstGeom>
        </p:spPr>
      </p:pic>
      <p:sp>
        <p:nvSpPr>
          <p:cNvPr id="9" name="4 CuadroTexto">
            <a:extLst>
              <a:ext uri="{FF2B5EF4-FFF2-40B4-BE49-F238E27FC236}">
                <a16:creationId xmlns:a16="http://schemas.microsoft.com/office/drawing/2014/main" id="{B2EDF136-FE84-B5EE-544E-67972B070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8968"/>
            <a:ext cx="2636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 dirty="0">
                <a:cs typeface="Arial" panose="020B0604020202020204" pitchFamily="34" charset="0"/>
              </a:rPr>
              <a:t>Cosses tubulaires </a:t>
            </a:r>
            <a:r>
              <a:rPr lang="en-US" altLang="en-US" sz="1600" b="1" dirty="0" err="1">
                <a:cs typeface="Arial" panose="020B0604020202020204" pitchFamily="34" charset="0"/>
              </a:rPr>
              <a:t>droites</a:t>
            </a:r>
            <a:endParaRPr lang="en-US" altLang="en-US" sz="16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4 CuadroTexto">
            <a:extLst>
              <a:ext uri="{FF2B5EF4-FFF2-40B4-BE49-F238E27FC236}">
                <a16:creationId xmlns:a16="http://schemas.microsoft.com/office/drawing/2014/main" id="{6AE9756E-766B-D105-025E-0B709EC08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75" y="229448"/>
            <a:ext cx="26366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en-US" sz="1600" b="1" dirty="0">
                <a:cs typeface="Arial" panose="020B0604020202020204" pitchFamily="34" charset="0"/>
              </a:rPr>
              <a:t>Cuivre</a:t>
            </a:r>
            <a:endParaRPr lang="en-US" altLang="en-US" sz="1600" b="1" dirty="0">
              <a:cs typeface="Arial" panose="020B0604020202020204" pitchFamily="34" charset="0"/>
            </a:endParaRPr>
          </a:p>
        </p:txBody>
      </p:sp>
      <p:graphicFrame>
        <p:nvGraphicFramePr>
          <p:cNvPr id="14" name="Tabla 52">
            <a:extLst>
              <a:ext uri="{FF2B5EF4-FFF2-40B4-BE49-F238E27FC236}">
                <a16:creationId xmlns:a16="http://schemas.microsoft.com/office/drawing/2014/main" id="{A36E7D83-DCD3-0040-0291-7BCA3AD5857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45161466"/>
              </p:ext>
            </p:extLst>
          </p:nvPr>
        </p:nvGraphicFramePr>
        <p:xfrm>
          <a:off x="8030" y="876714"/>
          <a:ext cx="6841940" cy="8262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0205">
                  <a:extLst>
                    <a:ext uri="{9D8B030D-6E8A-4147-A177-3AD203B41FA5}">
                      <a16:colId xmlns:a16="http://schemas.microsoft.com/office/drawing/2014/main" val="3859252908"/>
                    </a:ext>
                  </a:extLst>
                </a:gridCol>
                <a:gridCol w="2072200">
                  <a:extLst>
                    <a:ext uri="{9D8B030D-6E8A-4147-A177-3AD203B41FA5}">
                      <a16:colId xmlns:a16="http://schemas.microsoft.com/office/drawing/2014/main" val="3918782579"/>
                    </a:ext>
                  </a:extLst>
                </a:gridCol>
                <a:gridCol w="2749535">
                  <a:extLst>
                    <a:ext uri="{9D8B030D-6E8A-4147-A177-3AD203B41FA5}">
                      <a16:colId xmlns:a16="http://schemas.microsoft.com/office/drawing/2014/main" val="3522727001"/>
                    </a:ext>
                  </a:extLst>
                </a:gridCol>
              </a:tblGrid>
              <a:tr h="4315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Référence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Section</a:t>
                      </a: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(mm²)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Bornage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CNF3506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270121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CNF3508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676600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CNF3510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046112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CNF3512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77065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CNF5006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M6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078852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CNF5008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746095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CNF5010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380769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CNF5012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906728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CNF7008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579068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CNF7010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57208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CNF7012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880017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CNF9508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402500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CNF9510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027755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CNF9512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486821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CNF12008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M8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912388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CNF12010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176281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CNF12012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849680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CNF15010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81176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CNF15012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835005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CNF15014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M14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088086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CNF15016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M16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09714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CNF18512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959352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CNF18514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M14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156130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CNF18516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185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M16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498303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CNF24012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M12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567221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CNF24014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M14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673161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CNF24016</a:t>
                      </a: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240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M16</a:t>
                      </a:r>
                    </a:p>
                  </a:txBody>
                  <a:tcPr marL="64135" marR="0" marT="0" marB="0" anchor="ctr" horzOverflow="overflow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837071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CNF30014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M14</a:t>
                      </a:r>
                    </a:p>
                  </a:txBody>
                  <a:tcPr marL="64135" marR="0" marT="0" marB="0" anchor="ctr" horzOverflow="overflow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006430"/>
                  </a:ext>
                </a:extLst>
              </a:tr>
              <a:tr h="2700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CNF30016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s-E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M16</a:t>
                      </a:r>
                    </a:p>
                  </a:txBody>
                  <a:tcPr marL="64135" marR="0" marT="0" marB="0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775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852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09b11cc-51e1-4751-9377-07460d9d0bc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09b11cc-51e1-4751-9377-07460d9d0bce}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FT_Koba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T_Crad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FT_Ficha_Tecnica_Plantilla_v2.1</Template>
  <TotalTime>8288</TotalTime>
  <Words>270</Words>
  <Application>Microsoft Office PowerPoint</Application>
  <PresentationFormat>Format A4 (210 x 297 mm)</PresentationFormat>
  <Paragraphs>174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Calibri</vt:lpstr>
      <vt:lpstr>Tw Cen MT</vt:lpstr>
      <vt:lpstr>Tw Cen MT Condensed</vt:lpstr>
      <vt:lpstr>Wingdings 3</vt:lpstr>
      <vt:lpstr>FT_Koban</vt:lpstr>
      <vt:lpstr>FT_Crady</vt:lpstr>
      <vt:lpstr>Intégral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Datasheet</dc:title>
  <dc:creator>Usuario</dc:creator>
  <cp:lastModifiedBy>Olivier Duperray</cp:lastModifiedBy>
  <cp:revision>299</cp:revision>
  <cp:lastPrinted>2020-09-16T14:56:37Z</cp:lastPrinted>
  <dcterms:created xsi:type="dcterms:W3CDTF">2015-10-19T07:39:00Z</dcterms:created>
  <dcterms:modified xsi:type="dcterms:W3CDTF">2026-07-07T06:42:56Z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0x01010087E23057195FCC458769510EB3E83F5D</vt:lpwstr>
  </property>
  <property fmtid="{D5CDD505-2E9C-101B-9397-08002B2CF9AE}" pid="3" name="KSOProductBuildVer">
    <vt:lpwstr>2052-11.1.0.9828</vt:lpwstr>
  </property>
</Properties>
</file>